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1" r:id="rId3"/>
    <p:sldId id="549" r:id="rId4"/>
    <p:sldId id="555" r:id="rId5"/>
    <p:sldId id="641" r:id="rId6"/>
    <p:sldId id="642" r:id="rId7"/>
    <p:sldId id="556" r:id="rId8"/>
    <p:sldId id="640" r:id="rId9"/>
    <p:sldId id="557" r:id="rId10"/>
    <p:sldId id="558" r:id="rId11"/>
    <p:sldId id="636" r:id="rId12"/>
    <p:sldId id="644" r:id="rId13"/>
    <p:sldId id="647" r:id="rId14"/>
    <p:sldId id="650" r:id="rId15"/>
    <p:sldId id="649" r:id="rId16"/>
    <p:sldId id="648" r:id="rId17"/>
    <p:sldId id="645" r:id="rId18"/>
    <p:sldId id="638" r:id="rId1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565" autoAdjust="0"/>
  </p:normalViewPr>
  <p:slideViewPr>
    <p:cSldViewPr>
      <p:cViewPr varScale="1">
        <p:scale>
          <a:sx n="63" d="100"/>
          <a:sy n="63" d="100"/>
        </p:scale>
        <p:origin x="91" y="30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7D5E69-CE7E-4EE5-E941-37A97A96D3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B778D2-0071-7A73-CBA1-6BBED6CFCF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2ECDF5-7BEC-4E31-8A86-D2E7B534300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EE29DC-331B-34AF-DCC9-C12F26DE2B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A283D-7288-AA2E-D803-1EEA8C3E4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9AEDD-DEBB-4623-A427-00795A2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08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52A0E27-D137-4E6D-8DFB-D9D78482C9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528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D41AC-4665-48E4-997D-5E102E9FF03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12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4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36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48006" indent="0" algn="r">
              <a:buNone/>
              <a:defRPr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8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5283202" y="6407947"/>
            <a:ext cx="3691137" cy="365125"/>
          </a:xfrm>
        </p:spPr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altLang="en-US"/>
              <a:t>Dr. Hossein Parsaei, hparsaee@gmail.com</a:t>
            </a:r>
            <a:endParaRPr lang="en-US" alt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B8FE79-ECD4-491D-93EC-F405080400C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2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Dr. Hossein Parsaei, hparsaee@gmail.com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C15F-0991-4051-9FB7-17B6952645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3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Dr. Hossein Parsaei, hparsaee@gmail.com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17AB3-FDB9-4F52-B8FA-71A4E71A3EB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6" y="214314"/>
            <a:ext cx="10390716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Dr. Hossein Parsaei, hparsaee@gmail.com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9259B-EDAC-40F0-8BF4-B9DC09D726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04512" y="6407945"/>
            <a:ext cx="1312864" cy="365125"/>
          </a:xfrm>
        </p:spPr>
        <p:txBody>
          <a:bodyPr/>
          <a:lstStyle/>
          <a:p>
            <a:fld id="{D062EB63-B546-4E1D-8CCD-3F09B459C610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49385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4746"/>
            <a:ext cx="10972800" cy="4635691"/>
          </a:xfrm>
        </p:spPr>
        <p:txBody>
          <a:bodyPr>
            <a:normAutofit/>
          </a:bodyPr>
          <a:lstStyle>
            <a:lvl1pPr algn="justLow" rtl="1">
              <a:defRPr sz="2400" b="0">
                <a:latin typeface="Times New Roman" pitchFamily="18" charset="0"/>
                <a:cs typeface="B Nazanin" panose="00000400000000000000" pitchFamily="2" charset="-78"/>
              </a:defRPr>
            </a:lvl1pPr>
            <a:lvl2pPr algn="justLow" rtl="1">
              <a:defRPr sz="2400" b="0">
                <a:latin typeface="Times New Roman" pitchFamily="18" charset="0"/>
                <a:cs typeface="B Nazanin" panose="00000400000000000000" pitchFamily="2" charset="-78"/>
              </a:defRPr>
            </a:lvl2pPr>
            <a:lvl3pPr algn="justLow" rtl="1">
              <a:defRPr sz="2400" b="0">
                <a:latin typeface="Times New Roman" pitchFamily="18" charset="0"/>
                <a:cs typeface="B Nazanin" panose="00000400000000000000" pitchFamily="2" charset="-78"/>
              </a:defRPr>
            </a:lvl3pPr>
            <a:lvl4pPr algn="justLow" rtl="1">
              <a:defRPr sz="2400" b="0">
                <a:latin typeface="Times New Roman" pitchFamily="18" charset="0"/>
                <a:cs typeface="B Nazanin" panose="00000400000000000000" pitchFamily="2" charset="-78"/>
              </a:defRPr>
            </a:lvl4pPr>
            <a:lvl5pPr algn="justLow" rtl="1">
              <a:defRPr sz="2400" b="0">
                <a:latin typeface="Times New Roman" pitchFamily="18" charset="0"/>
                <a:cs typeface="B Nazanin" panose="00000400000000000000" pitchFamily="2" charset="-78"/>
              </a:defRPr>
            </a:lvl5pPr>
            <a:extLst/>
          </a:lstStyle>
          <a:p>
            <a:pPr lvl="0" eaLnBrk="1" latinLnBrk="0" hangingPunct="1"/>
            <a:r>
              <a:rPr lang="en-US" dirty="0"/>
              <a:t>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9600" y="6425367"/>
            <a:ext cx="1247776" cy="365125"/>
          </a:xfrm>
        </p:spPr>
        <p:txBody>
          <a:bodyPr/>
          <a:lstStyle>
            <a:lvl1pPr>
              <a:defRPr sz="1600" b="1"/>
            </a:lvl1pPr>
            <a:extLst/>
          </a:lstStyle>
          <a:p>
            <a:fld id="{02A1D35A-0567-43FB-9E5E-52142838C46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84139"/>
            <a:ext cx="10972800" cy="944562"/>
          </a:xfrm>
        </p:spPr>
        <p:txBody>
          <a:bodyPr rtlCol="0">
            <a:normAutofit/>
          </a:bodyPr>
          <a:lstStyle>
            <a:lvl1pPr>
              <a:defRPr sz="3200">
                <a:solidFill>
                  <a:srgbClr val="FF0000"/>
                </a:solidFill>
                <a:latin typeface="Times New Roman" pitchFamily="18" charset="0"/>
                <a:cs typeface="B Nazanin" panose="00000400000000000000" pitchFamily="2" charset="-78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609600" y="908720"/>
            <a:ext cx="10972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D34062C1-CF18-AA4E-7A5C-60A24C7B5C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43950" y="50675"/>
            <a:ext cx="2838450" cy="76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36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Dr. Hossein Parsaei, hparsaee@gmail.com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0433-B113-45EB-94D0-DBE82210DB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31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31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Dr. Hossein Parsaei, hparsaee@gmail.com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80A7-9CD2-4800-B872-8C5F0A3AD7C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0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7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444297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Dr. Hossein Parsaei, hparsaee@gmail.com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255D9-7957-474C-BC09-0E467E5BDB4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Dr. Hossein Parsaei, hparsaee@gmail.com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842CE-5B65-4C3B-817A-7C67F23EC5B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721601" y="6407946"/>
            <a:ext cx="3134241" cy="365125"/>
          </a:xfrm>
        </p:spPr>
        <p:txBody>
          <a:bodyPr/>
          <a:lstStyle>
            <a:lvl1pPr>
              <a:defRPr sz="900" b="0"/>
            </a:lvl1pPr>
          </a:lstStyle>
          <a:p>
            <a:r>
              <a:rPr lang="en-US" altLang="en-US"/>
              <a:t>Dr. Hossein Parsaei, hparsaee@gmail.com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BB4C-5C92-4A75-8233-C746AC298BB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1875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20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Dr. Hossein Parsaei, hparsaee@gmail.com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3896-2137-490F-B723-97C4A72A59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3716" indent="0" algn="r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24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8" y="6407947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altLang="en-US"/>
              <a:t>Dr. Hossein Parsaei, hparsaee@gmail.com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2E2BA8D-3560-4578-A280-366DA4F9E486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225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68580" tIns="34290" rIns="68580" bIns="3429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41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68580" tIns="34290" rIns="68580" bIns="3429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41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31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750"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750">
                <a:solidFill>
                  <a:schemeClr val="tx1"/>
                </a:solidFill>
              </a:defRPr>
            </a:lvl1pPr>
            <a:extLst/>
          </a:lstStyle>
          <a:p>
            <a:r>
              <a:rPr lang="en-US" altLang="en-US"/>
              <a:t>Dr. Hossein Parsaei, hparsaee@gmail.com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750" b="0">
                <a:solidFill>
                  <a:schemeClr val="tx1"/>
                </a:solidFill>
              </a:defRPr>
            </a:lvl1pPr>
            <a:extLst/>
          </a:lstStyle>
          <a:p>
            <a:fld id="{19A4A2BA-7732-4FE1-8E2E-34423C2468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75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74320" indent="-192024" algn="l" rtl="0" eaLnBrk="1" latinLnBrk="0" hangingPunct="1">
        <a:spcBef>
          <a:spcPts val="3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466344" indent="-171450" algn="l" rtl="0" eaLnBrk="1" latinLnBrk="0" hangingPunct="1">
        <a:spcBef>
          <a:spcPts val="243"/>
        </a:spcBef>
        <a:buClr>
          <a:schemeClr val="accent1"/>
        </a:buClr>
        <a:buFont typeface="Verdana"/>
        <a:buChar char="◦"/>
        <a:defRPr kumimoji="0" sz="1725" kern="1200">
          <a:solidFill>
            <a:schemeClr val="tx1"/>
          </a:solidFill>
          <a:latin typeface="+mn-lt"/>
          <a:ea typeface="+mn-ea"/>
          <a:cs typeface="+mn-cs"/>
        </a:defRPr>
      </a:lvl2pPr>
      <a:lvl3pPr marL="644652" indent="-171450" algn="l" rtl="0" eaLnBrk="1" latinLnBrk="0" hangingPunct="1">
        <a:spcBef>
          <a:spcPts val="263"/>
        </a:spcBef>
        <a:buClr>
          <a:schemeClr val="accent2"/>
        </a:buClr>
        <a:buSzPct val="100000"/>
        <a:buFont typeface="Wingdings 2"/>
        <a:buChar char=""/>
        <a:defRPr kumimoji="0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indent="-171450" algn="l" rtl="0" eaLnBrk="1" latinLnBrk="0" hangingPunct="1">
        <a:spcBef>
          <a:spcPts val="263"/>
        </a:spcBef>
        <a:buClr>
          <a:schemeClr val="accent2"/>
        </a:buClr>
        <a:buFont typeface="Wingdings 2"/>
        <a:buChar char=""/>
        <a:defRPr kumimoji="0" sz="142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71450" algn="l" rtl="0" eaLnBrk="1" latinLnBrk="0" hangingPunct="1">
        <a:spcBef>
          <a:spcPts val="263"/>
        </a:spcBef>
        <a:buClr>
          <a:schemeClr val="accent2"/>
        </a:buClr>
        <a:buFont typeface="Wingdings 2"/>
        <a:buChar char="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990601"/>
            <a:ext cx="7198238" cy="4186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089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lnSpc>
                <a:spcPct val="200000"/>
              </a:lnSpc>
              <a:buNone/>
            </a:pPr>
            <a:r>
              <a:rPr lang="fa-IR" dirty="0"/>
              <a:t>راهنمایی : در این اسلاید سعی شود خلاصه ای از  حجم بازار ( به تفکیک داخلی و خارجی)، مشتریان</a:t>
            </a:r>
            <a:r>
              <a:rPr lang="ar-YE" dirty="0"/>
              <a:t> اصلي و استفاده کنندگان بالقوه نهایی</a:t>
            </a:r>
            <a:r>
              <a:rPr lang="fa-IR" dirty="0"/>
              <a:t> بیان شود . </a:t>
            </a:r>
            <a:r>
              <a:rPr lang="ar-YE" dirty="0"/>
              <a:t>روند رشد بازار</a:t>
            </a:r>
            <a:r>
              <a:rPr lang="fa-IR" dirty="0"/>
              <a:t> بیان شود . </a:t>
            </a:r>
          </a:p>
          <a:p>
            <a:pPr marL="82296" indent="0">
              <a:lnSpc>
                <a:spcPct val="200000"/>
              </a:lnSpc>
              <a:buNone/>
            </a:pPr>
            <a:r>
              <a:rPr lang="fa-IR" dirty="0"/>
              <a:t>موارد بصورت کمی و در </a:t>
            </a:r>
            <a:r>
              <a:rPr lang="fa-IR" dirty="0">
                <a:cs typeface="B Nazanin" panose="00000400000000000000" pitchFamily="2" charset="-78"/>
              </a:rPr>
              <a:t>صورت </a:t>
            </a:r>
            <a:r>
              <a:rPr lang="fa-IR" b="1" dirty="0">
                <a:cs typeface="B Nazanin" panose="00000400000000000000" pitchFamily="2" charset="-78"/>
              </a:rPr>
              <a:t>امکان</a:t>
            </a:r>
            <a:r>
              <a:rPr lang="fa-IR" dirty="0">
                <a:cs typeface="B Nazanin" panose="00000400000000000000" pitchFamily="2" charset="-78"/>
              </a:rPr>
              <a:t> مستندات مربوطه اعم از آمار و اطلاعات،  تقاضای محصول / خدمت در دانشگاه/استان/ کشور و برآورد میزان ارز بری آن </a:t>
            </a:r>
            <a:r>
              <a:rPr lang="ar-YE" dirty="0"/>
              <a:t>در طی یکسال ودر یک بازه پنج ساله </a:t>
            </a:r>
            <a:r>
              <a:rPr lang="fa-IR" dirty="0"/>
              <a:t> ارایه شود.</a:t>
            </a:r>
          </a:p>
          <a:p>
            <a:pPr marL="82296" indent="0">
              <a:spcBef>
                <a:spcPts val="1200"/>
              </a:spcBef>
              <a:spcAft>
                <a:spcPts val="1800"/>
              </a:spcAft>
              <a:buNone/>
            </a:pPr>
            <a:endParaRPr lang="fa-IR" b="0" dirty="0"/>
          </a:p>
          <a:p>
            <a:pPr marL="82296" indent="0">
              <a:spcBef>
                <a:spcPts val="1200"/>
              </a:spcBef>
              <a:spcAft>
                <a:spcPts val="1800"/>
              </a:spcAft>
              <a:buNone/>
            </a:pPr>
            <a:endParaRPr lang="fa-IR" dirty="0"/>
          </a:p>
          <a:p>
            <a:pPr marL="82296" indent="0">
              <a:spcBef>
                <a:spcPts val="1200"/>
              </a:spcBef>
              <a:spcAft>
                <a:spcPts val="1800"/>
              </a:spcAft>
              <a:buNone/>
            </a:pPr>
            <a:endParaRPr lang="fa-IR" dirty="0"/>
          </a:p>
          <a:p>
            <a:pPr>
              <a:spcBef>
                <a:spcPts val="1200"/>
              </a:spcBef>
              <a:spcAft>
                <a:spcPts val="1800"/>
              </a:spcAft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dirty="0">
                <a:effectLst/>
              </a:rPr>
              <a:t>تحلیل بازار </a:t>
            </a:r>
            <a:r>
              <a:rPr lang="fa-IR" dirty="0">
                <a:effectLst/>
              </a:rPr>
              <a:t> (تقاضای فعلی و آتی)</a:t>
            </a:r>
            <a:endParaRPr lang="en-US" dirty="0">
              <a:effectLst/>
            </a:endParaRPr>
          </a:p>
        </p:txBody>
      </p:sp>
      <p:sp>
        <p:nvSpPr>
          <p:cNvPr id="5" name="AutoShape 2" descr="Body Temperature Measurement. Female Doctor Checking Temperature ...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37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lnSpc>
                <a:spcPct val="200000"/>
              </a:lnSpc>
              <a:spcBef>
                <a:spcPts val="1200"/>
              </a:spcBef>
              <a:spcAft>
                <a:spcPts val="1800"/>
              </a:spcAft>
              <a:buNone/>
            </a:pPr>
            <a:r>
              <a:rPr lang="fa-IR" dirty="0"/>
              <a:t>راهنمایی :  </a:t>
            </a:r>
            <a:r>
              <a:rPr lang="fa-IR" dirty="0">
                <a:cs typeface="B Nazanin" panose="00000400000000000000" pitchFamily="2" charset="-78"/>
              </a:rPr>
              <a:t>در این اسلاید  رقبای به تفکیک داخلی و خارجی بیان شود. در صورت </a:t>
            </a:r>
            <a:r>
              <a:rPr lang="fa-IR" b="1" u="sng" dirty="0">
                <a:cs typeface="B Nazanin" panose="00000400000000000000" pitchFamily="2" charset="-78"/>
              </a:rPr>
              <a:t>امکان( اگر داده ها در دسترس است)</a:t>
            </a:r>
            <a:r>
              <a:rPr lang="fa-IR" u="sng" dirty="0">
                <a:cs typeface="B Nazanin" panose="00000400000000000000" pitchFamily="2" charset="-78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حجم واردات و صادرات محصول/خدمت در کشور برآورد میزان صرفه جویی ارزی حاصل از تولید آن در طی یکسال بیان شود.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dirty="0">
                <a:effectLst/>
              </a:rPr>
              <a:t>                            </a:t>
            </a:r>
            <a:r>
              <a:rPr lang="ar-SA" dirty="0">
                <a:effectLst/>
              </a:rPr>
              <a:t>تحلیل بازار</a:t>
            </a:r>
            <a:r>
              <a:rPr lang="fa-IR" dirty="0">
                <a:effectLst/>
              </a:rPr>
              <a:t> </a:t>
            </a:r>
            <a:r>
              <a:rPr lang="ar-SA" dirty="0">
                <a:effectLst/>
              </a:rPr>
              <a:t>(رقبای داخلی / خارجی/ وارد کنندگان)</a:t>
            </a:r>
            <a:endParaRPr lang="en-US" dirty="0">
              <a:effectLst/>
            </a:endParaRPr>
          </a:p>
        </p:txBody>
      </p:sp>
      <p:sp>
        <p:nvSpPr>
          <p:cNvPr id="5" name="AutoShape 2" descr="Body Temperature Measurement. Female Doctor Checking Temperature ...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67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09D0DD-3562-A4FA-F18C-5D6344119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F645964-71E6-2757-DC50-E0B2B73FC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هزینه‌های اجرای طرح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879AE8C-6402-4687-E1B3-53D5511F2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176360"/>
              </p:ext>
            </p:extLst>
          </p:nvPr>
        </p:nvGraphicFramePr>
        <p:xfrm>
          <a:off x="1066800" y="1447800"/>
          <a:ext cx="10058400" cy="3651250"/>
        </p:xfrm>
        <a:graphic>
          <a:graphicData uri="http://schemas.openxmlformats.org/drawingml/2006/table">
            <a:tbl>
              <a:tblPr rtl="1">
                <a:tableStyleId>{616DA210-FB5B-4158-B5E0-FEB733F419BA}</a:tableStyleId>
              </a:tblPr>
              <a:tblGrid>
                <a:gridCol w="3520365">
                  <a:extLst>
                    <a:ext uri="{9D8B030D-6E8A-4147-A177-3AD203B41FA5}">
                      <a16:colId xmlns:a16="http://schemas.microsoft.com/office/drawing/2014/main" val="171158861"/>
                    </a:ext>
                  </a:extLst>
                </a:gridCol>
                <a:gridCol w="6538035">
                  <a:extLst>
                    <a:ext uri="{9D8B030D-6E8A-4147-A177-3AD203B41FA5}">
                      <a16:colId xmlns:a16="http://schemas.microsoft.com/office/drawing/2014/main" val="53582024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800" b="1" dirty="0">
                          <a:effectLst/>
                          <a:cs typeface="B Nazanin" panose="00000400000000000000" pitchFamily="2" charset="-78"/>
                        </a:rPr>
                        <a:t>نوع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800" b="1" dirty="0">
                          <a:effectLst/>
                          <a:cs typeface="B Nazanin" panose="00000400000000000000" pitchFamily="2" charset="-78"/>
                        </a:rPr>
                        <a:t>مبلغ (ريال)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44156"/>
                  </a:ext>
                </a:extLst>
              </a:tr>
              <a:tr h="654050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400" b="1" dirty="0">
                          <a:effectLst/>
                          <a:cs typeface="B Nazanin" panose="00000400000000000000" pitchFamily="2" charset="-78"/>
                        </a:rPr>
                        <a:t>پرسنلي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400" b="1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9614064"/>
                  </a:ext>
                </a:extLst>
              </a:tr>
              <a:tr h="654050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400" b="1">
                          <a:effectLst/>
                          <a:cs typeface="B Nazanin" panose="00000400000000000000" pitchFamily="2" charset="-78"/>
                        </a:rPr>
                        <a:t>آزمايشات و خدمات تخصصي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400" b="1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1950457"/>
                  </a:ext>
                </a:extLst>
              </a:tr>
              <a:tr h="654050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400" b="1">
                          <a:effectLst/>
                          <a:cs typeface="B Nazanin" panose="00000400000000000000" pitchFamily="2" charset="-78"/>
                        </a:rPr>
                        <a:t>وسايل و مواد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400" b="1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6289292"/>
                  </a:ext>
                </a:extLst>
              </a:tr>
              <a:tr h="654050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400" b="1">
                          <a:effectLst/>
                          <a:cs typeface="B Nazanin" panose="00000400000000000000" pitchFamily="2" charset="-78"/>
                        </a:rPr>
                        <a:t>ساير هزينه ها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YE" sz="1400" b="1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7153578"/>
                  </a:ext>
                </a:extLst>
              </a:tr>
              <a:tr h="65405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dirty="0">
                          <a:effectLst/>
                          <a:cs typeface="B Nazanin" panose="00000400000000000000" pitchFamily="2" charset="-78"/>
                        </a:rPr>
                        <a:t> جمع كل هزينه هاي طرح (ريال)</a:t>
                      </a:r>
                      <a:endParaRPr lang="en-US" sz="1400" b="1" dirty="0">
                        <a:effectLst/>
                        <a:cs typeface="B Nazanin" panose="00000400000000000000" pitchFamily="2" charset="-78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0443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747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E8BF51-B4E5-4CEE-7541-39A4A9603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24746"/>
            <a:ext cx="11125200" cy="4635691"/>
          </a:xfrm>
        </p:spPr>
        <p:txBody>
          <a:bodyPr/>
          <a:lstStyle/>
          <a:p>
            <a:pPr marL="82296" indent="0">
              <a:buNone/>
            </a:pPr>
            <a:r>
              <a:rPr lang="fa-I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استراتژي و برنامه‌های  مجری / هسته فناور پس از اتمام طرح بویژه جهت تجاری سازی محصول/خدمت بیان شود. 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B6D9A4-D4CB-9323-403D-A083BD0E5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16C6CAE-9F3B-7E0F-EA91-8AB7FF83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 برنامه های آتی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005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33600"/>
            <a:ext cx="10363200" cy="1828800"/>
          </a:xfrm>
        </p:spPr>
        <p:txBody>
          <a:bodyPr/>
          <a:lstStyle/>
          <a:p>
            <a:pPr algn="ctr"/>
            <a:r>
              <a:rPr lang="fa-IR" dirty="0">
                <a:solidFill>
                  <a:srgbClr val="0070C0"/>
                </a:solidFill>
                <a:effectLst/>
                <a:cs typeface="B Nazanin" panose="00000400000000000000" pitchFamily="2" charset="-78"/>
              </a:rPr>
              <a:t>پایان</a:t>
            </a:r>
            <a:endParaRPr lang="en-US" dirty="0">
              <a:solidFill>
                <a:srgbClr val="0070C0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Dr. Hossein Parsaei, hparsaee@gmail.com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0433-B113-45EB-94D0-DBE82210DBE3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199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7F5C0-20DD-4C43-7241-A17A72145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پیوست ها 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30C04A-88BF-6DEE-4D18-C3EFEEA2CE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582365"/>
            <a:ext cx="10363200" cy="1199704"/>
          </a:xfrm>
        </p:spPr>
        <p:txBody>
          <a:bodyPr/>
          <a:lstStyle/>
          <a:p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نکته : تکمیل و اریه اسلایدهای 14 و 15 اجباری نیست. اما مجری محترم می تواند  این اسلایدها و حتی مواردی دیگر که در اراده هر چه بهتر طرح و توانمدیهای تیم ایشان کمک کند تهیه و در صورت لزوم اراده دهد.</a:t>
            </a:r>
            <a:endParaRPr lang="en-US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8FDCEB-7D20-3E51-F474-29A95DBD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Dr. Hossein Parsaei, hparsaee@gmail.com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6AF459-5A8F-C8D8-074D-F2F09B863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FE79-ECD4-491D-93EC-F405080400C4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158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spcBef>
                <a:spcPts val="1200"/>
              </a:spcBef>
              <a:spcAft>
                <a:spcPts val="1800"/>
              </a:spcAft>
              <a:buNone/>
            </a:pPr>
            <a:r>
              <a:rPr lang="ar-YE" dirty="0"/>
              <a:t> </a:t>
            </a:r>
            <a:endParaRPr lang="en-US" dirty="0"/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>
                <a:effectLst/>
              </a:rPr>
              <a:t>                        سوابق فعالیت فناورانه مجری و همکاران</a:t>
            </a:r>
            <a:endParaRPr lang="en-US" dirty="0">
              <a:effectLst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CDD218-AD03-894B-6571-E26632EEDA1F}"/>
              </a:ext>
            </a:extLst>
          </p:cNvPr>
          <p:cNvSpPr txBox="1"/>
          <p:nvPr/>
        </p:nvSpPr>
        <p:spPr>
          <a:xfrm>
            <a:off x="1066800" y="1370465"/>
            <a:ext cx="10521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2296" marR="0" lvl="0" indent="0" algn="just" defTabSz="9144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  <a:buClr>
                <a:srgbClr val="2DA2BF"/>
              </a:buClr>
              <a:buSzPct val="68000"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در </a:t>
            </a:r>
            <a:r>
              <a:rPr kumimoji="0" lang="ar-Y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سوابق </a:t>
            </a: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فناورانه </a:t>
            </a:r>
            <a:r>
              <a:rPr kumimoji="0" lang="ar-Y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مجری و هر یک از همکاران طرح در </a:t>
            </a: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رابطه با </a:t>
            </a:r>
            <a:r>
              <a:rPr kumimoji="0" lang="ar-Y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طرح</a:t>
            </a: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 / طرح های دیگر</a:t>
            </a:r>
            <a:r>
              <a:rPr kumimoji="0" lang="ar-Y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 </a:t>
            </a: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به همراه نتایج بدست آمده بیان شود</a:t>
            </a:r>
            <a:r>
              <a:rPr kumimoji="0" lang="ar-Y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.</a:t>
            </a: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B Nazanin" panose="0000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4032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1876C0-935C-B196-9408-813E70BEB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fa-IR" dirty="0"/>
              <a:t>در صورتیکه هزینه اجرای طرح بیش از سقف بودجه تصویب شده برای طرح های فناورانه است . محل تامین باقیمانده هزینه اجرای طرح ذکر شود.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8E8367-DC1F-4E88-A06A-5B8BFA79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39DF432-F9A5-0C2E-1FE6-CCBE16F46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محل تامین هزینه اجرای طرح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69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064B26-A78E-49EE-9B8B-F618D82C7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ar-S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ویژگی های مثبت پیرامون طرح مثل مذاکرات انجام شده برای فروش، پیش فروش منعقد شده، ثبت اختراع، سفارش پژوهش یا تولید و ...</a:t>
            </a:r>
            <a:r>
              <a:rPr lang="fa-IR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بیان شود. </a:t>
            </a:r>
            <a:r>
              <a:rPr lang="ar-YE" dirty="0"/>
              <a:t>(مستندات مربوطه ارائه گردد</a:t>
            </a:r>
            <a:r>
              <a:rPr lang="fa-IR" dirty="0"/>
              <a:t>).</a:t>
            </a:r>
          </a:p>
          <a:p>
            <a:endParaRPr lang="fa-IR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C59601-3FB8-424D-9DD7-6C1FE1E19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87AB63F-15EA-46BF-B696-F7B8BCAD6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پیش فروش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706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1"/>
            <a:fld id="{E63D868C-8FC2-45CC-91E7-412D55F75FA7}" type="slidenum">
              <a:rPr lang="en-US" sz="1500">
                <a:solidFill>
                  <a:schemeClr val="accent1">
                    <a:lumMod val="50000"/>
                  </a:schemeClr>
                </a:solidFill>
                <a:latin typeface="F_nazanin" pitchFamily="2" charset="0"/>
                <a:cs typeface="B Nazanin" panose="00000400000000000000" pitchFamily="2" charset="-78"/>
              </a:rPr>
              <a:pPr algn="ctr" rtl="1"/>
              <a:t>2</a:t>
            </a:fld>
            <a:endParaRPr lang="en-US" sz="1500" dirty="0">
              <a:solidFill>
                <a:schemeClr val="accent1">
                  <a:lumMod val="50000"/>
                </a:schemeClr>
              </a:solidFill>
              <a:latin typeface="F_nazanin" pitchFamily="2" charset="0"/>
              <a:cs typeface="B Nazanin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28462" y="914400"/>
            <a:ext cx="11488914" cy="4800600"/>
          </a:xfrm>
        </p:spPr>
        <p:txBody>
          <a:bodyPr>
            <a:normAutofit/>
          </a:bodyPr>
          <a:lstStyle/>
          <a:p>
            <a:pPr algn="r" rtl="1">
              <a:spcAft>
                <a:spcPts val="600"/>
              </a:spcAft>
            </a:pPr>
            <a:r>
              <a:rPr lang="fa-IR" sz="2325" dirty="0">
                <a:cs typeface="B Nazanin" panose="00000400000000000000" pitchFamily="2" charset="-78"/>
              </a:rPr>
              <a:t>قابل توجه مجریان محترم :</a:t>
            </a:r>
            <a:br>
              <a:rPr lang="fa-IR" sz="2700" dirty="0">
                <a:cs typeface="B Nazanin" panose="00000400000000000000" pitchFamily="2" charset="-78"/>
              </a:rPr>
            </a:br>
            <a:br>
              <a:rPr lang="fa-IR" sz="1650" dirty="0">
                <a:cs typeface="B Nazanin" panose="00000400000000000000" pitchFamily="2" charset="-78"/>
              </a:rPr>
            </a:br>
            <a:r>
              <a:rPr lang="fa-IR" sz="2400" dirty="0">
                <a:cs typeface="B Nazanin" panose="00000400000000000000" pitchFamily="2" charset="-78"/>
              </a:rPr>
              <a:t>1. </a:t>
            </a:r>
            <a:r>
              <a:rPr lang="fa-IR" sz="2000" dirty="0">
                <a:effectLst/>
                <a:cs typeface="B Nazanin" panose="00000400000000000000" pitchFamily="2" charset="-78"/>
              </a:rPr>
              <a:t>ضمن تکمیل اطلاعات مربوط به طرح فناورانه خود در قالب این فایل و در اسلایدهای (3-13) به ترتیب قرار داده شده، در صورت نیاز به ارایه اطلاعات تکمیلی(اسلاید های 14 تا 17) آن را نیز اضافه نمایید.</a:t>
            </a:r>
            <a:br>
              <a:rPr lang="fa-IR" sz="2000" dirty="0">
                <a:effectLst/>
                <a:cs typeface="B Nazanin" panose="00000400000000000000" pitchFamily="2" charset="-78"/>
              </a:rPr>
            </a:br>
            <a:r>
              <a:rPr lang="fa-IR" sz="2000" dirty="0">
                <a:effectLst/>
                <a:cs typeface="B Nazanin" panose="00000400000000000000" pitchFamily="2" charset="-78"/>
              </a:rPr>
              <a:t>2. اسلایدها بصورت خلاصه باشد ، زمان ارائه </a:t>
            </a:r>
            <a:r>
              <a:rPr lang="fa-IR" sz="2000" u="sng" dirty="0">
                <a:solidFill>
                  <a:srgbClr val="FF0000"/>
                </a:solidFill>
                <a:effectLst/>
                <a:cs typeface="B Nazanin" panose="00000400000000000000" pitchFamily="2" charset="-78"/>
              </a:rPr>
              <a:t>حد اکثر 20 دقیقه(10دقیقه ارائه 10 دقیقه پرسش و پاسخ) </a:t>
            </a:r>
            <a:r>
              <a:rPr lang="fa-IR" sz="2000" dirty="0">
                <a:effectLst/>
                <a:cs typeface="B Nazanin" panose="00000400000000000000" pitchFamily="2" charset="-78"/>
              </a:rPr>
              <a:t>است.</a:t>
            </a:r>
            <a:br>
              <a:rPr lang="fa-IR" sz="2000" dirty="0">
                <a:effectLst/>
                <a:cs typeface="B Nazanin" panose="00000400000000000000" pitchFamily="2" charset="-78"/>
              </a:rPr>
            </a:br>
            <a:r>
              <a:rPr lang="fa-IR" sz="2000" dirty="0">
                <a:effectLst/>
                <a:cs typeface="B Nazanin" panose="00000400000000000000" pitchFamily="2" charset="-78"/>
              </a:rPr>
              <a:t>3. سعی شده راهنمایی لازم  در خصوص  تهیه هراسلاید بیان شود.</a:t>
            </a:r>
            <a:br>
              <a:rPr lang="fa-IR" sz="2000" dirty="0">
                <a:effectLst/>
                <a:cs typeface="B Nazanin" panose="00000400000000000000" pitchFamily="2" charset="-78"/>
              </a:rPr>
            </a:br>
            <a:r>
              <a:rPr lang="fa-IR" sz="2000" dirty="0">
                <a:effectLst/>
                <a:cs typeface="B Nazanin" panose="00000400000000000000" pitchFamily="2" charset="-78"/>
              </a:rPr>
              <a:t>4.  خدمات مشاوره ای  در خصوص نگارش طرح های فناورانه و همچنین تهیه فایل ارائه طرح  روزهای چهارشنبه هر هفته در مرکز نو آوری و شتابدهنده معاونت تحقیقات و فناوری  ارائه می شود.  در صورت تمایل جهت هماهنگی و تعیین وقت  با  این مرکز   تماس بگیرید.  تلفن:321222۶۶ ، پست الکترونیک :</a:t>
            </a:r>
            <a:r>
              <a:rPr lang="en-US" sz="2000" dirty="0">
                <a:effectLst/>
                <a:cs typeface="B Nazanin" panose="00000400000000000000" pitchFamily="2" charset="-78"/>
              </a:rPr>
              <a:t>ica@sums.ac.ir</a:t>
            </a:r>
            <a:br>
              <a:rPr lang="fa-IR" sz="2000" dirty="0">
                <a:effectLst/>
                <a:cs typeface="B Nazanin" panose="00000400000000000000" pitchFamily="2" charset="-78"/>
              </a:rPr>
            </a:br>
            <a:br>
              <a:rPr lang="fa-IR" sz="2400" dirty="0">
                <a:effectLst/>
                <a:cs typeface="B Nazanin" panose="00000400000000000000" pitchFamily="2" charset="-78"/>
              </a:rPr>
            </a:br>
            <a:br>
              <a:rPr lang="fa-IR" sz="2400" dirty="0">
                <a:effectLst/>
                <a:cs typeface="B Nazanin" panose="00000400000000000000" pitchFamily="2" charset="-78"/>
              </a:rPr>
            </a:br>
            <a:endParaRPr lang="en-US" sz="2400" dirty="0">
              <a:effectLst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5498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C6A198A-A9F8-B3AC-DC28-A63CB63A1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4612" y="914400"/>
            <a:ext cx="10363200" cy="1829761"/>
          </a:xfrm>
        </p:spPr>
        <p:txBody>
          <a:bodyPr/>
          <a:lstStyle/>
          <a:p>
            <a:pPr rtl="1"/>
            <a:r>
              <a:rPr lang="ar-Y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عنوان طرح ( فارسی و انگليسی):    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</a:br>
            <a:endParaRPr lang="en-US" dirty="0"/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AEADAE15-B4C9-F55F-0E35-D72659A5D0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000" b="1" dirty="0">
                <a:cs typeface="B Nazanin" panose="00000400000000000000" pitchFamily="2" charset="-78"/>
              </a:rPr>
              <a:t>مجری طرح</a:t>
            </a:r>
            <a:endParaRPr lang="en-US" sz="2000" b="1" dirty="0"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BB4C-5C92-4A75-8233-C746AC298BB4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2054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dirty="0"/>
              <a:t>مشخصات مجریان و همکاران</a:t>
            </a: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01798AE-884D-207C-EE68-DB00E9DF1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17031"/>
              </p:ext>
            </p:extLst>
          </p:nvPr>
        </p:nvGraphicFramePr>
        <p:xfrm>
          <a:off x="457200" y="1371600"/>
          <a:ext cx="11151124" cy="35814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9933889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077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236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نام شرکت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(در صورت وجود)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نوع همکاری در طرح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رتبه علمی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a-I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شغل/رشته تخصصی 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092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  <a:p>
            <a:pPr marL="82296" indent="0">
              <a:buNone/>
            </a:pPr>
            <a:r>
              <a:rPr lang="fa-IR" dirty="0"/>
              <a:t>  راهنمایی :  در این اسلاید خلاصه مراحل اجرای طرح  در راستای دستیابی به دانش محصول مورد نظر به همراه دلایل علمی  که دال بر انجام پذیر بودن مراحل ذکر شده و همچنین نتیجه بخش بودن این مراحل باشد بیان شود.</a:t>
            </a:r>
          </a:p>
          <a:p>
            <a:pPr marL="82296" indent="0">
              <a:buNone/>
            </a:pPr>
            <a:endParaRPr lang="fa-IR" dirty="0"/>
          </a:p>
          <a:p>
            <a:pPr marL="82296" indent="0">
              <a:buNone/>
            </a:pPr>
            <a:r>
              <a:rPr lang="fa-IR" dirty="0"/>
              <a:t>توضیح کاملی از نحوه انجام طرح از مرحلۀ مواد خام تا محصول</a:t>
            </a:r>
            <a:r>
              <a:rPr lang="fa-IR" b="1" dirty="0"/>
              <a:t>( در حد امکان) </a:t>
            </a:r>
            <a:r>
              <a:rPr lang="fa-IR" dirty="0"/>
              <a:t>ارائه کنید. از چه موادی استفاده  خواهید کرد، علل  انتخاب، نحوه ترکیب و .... به همراه دلایل علمی و مستند بیان شود.</a:t>
            </a:r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YE" dirty="0"/>
              <a:t>خلاصه </a:t>
            </a:r>
            <a:r>
              <a:rPr lang="fa-IR" dirty="0"/>
              <a:t>روش و نحوه اجراي طرح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68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buNone/>
            </a:pPr>
            <a:r>
              <a:rPr lang="fa-IR" dirty="0"/>
              <a:t>راهنمایی :</a:t>
            </a:r>
          </a:p>
          <a:p>
            <a:pPr marL="82296" indent="0" algn="just">
              <a:buNone/>
            </a:pPr>
            <a:r>
              <a:rPr lang="fa-IR" dirty="0"/>
              <a:t>در این اسلاید مشخصات فنی که محصول مطابق با آن ارزیابی خواهد شد به همراه نحوه ارزیابی به طور خلاصه بیان شود. طرح با موارد موجود مقایسه شود و ویژگی های آن بیان شود همچنین ذکر گردد نیاز به کسب مجوز از چه سازمانهایی دارد؟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خصوصیات فنی محصول منتج از طرح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466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124746"/>
            <a:ext cx="10972800" cy="5047454"/>
          </a:xfrm>
        </p:spPr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fa-IR" dirty="0"/>
              <a:t>راهنمایی :  در این اسلاید </a:t>
            </a:r>
            <a:r>
              <a:rPr lang="fa-IR" dirty="0">
                <a:cs typeface="B Nazanin" panose="00000400000000000000" pitchFamily="2" charset="-78"/>
              </a:rPr>
              <a:t>لزوم انجام طرح  با تاکید بر سوالات زیر بیان شود. 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fa-IR" b="0" dirty="0"/>
              <a:t> 1. طرح چه مشکلی را حل می کند؟  </a:t>
            </a:r>
          </a:p>
          <a:p>
            <a:pPr marL="82296" indent="0">
              <a:lnSpc>
                <a:spcPct val="200000"/>
              </a:lnSpc>
              <a:buNone/>
            </a:pPr>
            <a:r>
              <a:rPr lang="fa-IR" b="0" dirty="0"/>
              <a:t>2. چرا محصول مورد نیاز است؟  ضرورت استفاده از آن چیست؟</a:t>
            </a:r>
          </a:p>
          <a:p>
            <a:pPr marL="82296" indent="0">
              <a:lnSpc>
                <a:spcPct val="200000"/>
              </a:lnSpc>
              <a:buNone/>
            </a:pPr>
            <a:r>
              <a:rPr lang="fa-IR" b="0" dirty="0"/>
              <a:t>3. این تکنولوژی چه مزیت های رقابتی دارد؟</a:t>
            </a:r>
          </a:p>
          <a:p>
            <a:pPr marL="82296" indent="0">
              <a:lnSpc>
                <a:spcPct val="200000"/>
              </a:lnSpc>
              <a:buNone/>
            </a:pPr>
            <a:endParaRPr lang="fa-IR" dirty="0"/>
          </a:p>
          <a:p>
            <a:pPr marL="82296" indent="0">
              <a:lnSpc>
                <a:spcPct val="200000"/>
              </a:lnSpc>
              <a:buNone/>
            </a:pPr>
            <a:r>
              <a:rPr lang="fa-IR" dirty="0">
                <a:solidFill>
                  <a:srgbClr val="0070C0"/>
                </a:solidFill>
                <a:cs typeface="B Nazanin" panose="00000400000000000000" pitchFamily="2" charset="-78"/>
              </a:rPr>
              <a:t>در صورت لزوم مستندات مربوطه اعم از آمار و اطلاعات، حجم واردات و صادرات محصول/خدمت در کشور و برآورد میزان صرفه جویی ارزی حاصل از تولید آن و... ارایه شود.</a:t>
            </a:r>
          </a:p>
          <a:p>
            <a:pPr marL="82296" indent="0">
              <a:lnSpc>
                <a:spcPct val="200000"/>
              </a:lnSpc>
              <a:buNone/>
            </a:pPr>
            <a:endParaRPr lang="fa-IR" b="0" dirty="0"/>
          </a:p>
          <a:p>
            <a:pPr marL="82296" indent="0" rtl="1">
              <a:lnSpc>
                <a:spcPct val="200000"/>
              </a:lnSpc>
              <a:spcBef>
                <a:spcPts val="600"/>
              </a:spcBef>
              <a:spcAft>
                <a:spcPts val="1800"/>
              </a:spcAft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82296" indent="0">
              <a:spcBef>
                <a:spcPts val="600"/>
              </a:spcBef>
              <a:spcAft>
                <a:spcPts val="1800"/>
              </a:spcAft>
              <a:buNone/>
            </a:pP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sz="4000" dirty="0">
                <a:effectLst/>
                <a:cs typeface="B Nazanin" panose="00000400000000000000" pitchFamily="2" charset="-78"/>
              </a:rPr>
              <a:t>                        ضرورت اجرای طرح </a:t>
            </a:r>
            <a:r>
              <a:rPr lang="fa-IR" sz="2000" dirty="0">
                <a:effectLst/>
                <a:cs typeface="B Nazanin" panose="00000400000000000000" pitchFamily="2" charset="-78"/>
              </a:rPr>
              <a:t>( توجیه علمی، اقتصادی و فنی) </a:t>
            </a:r>
            <a:endParaRPr lang="en-US" sz="2000" dirty="0">
              <a:effectLst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756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BB3861-531C-411E-98BB-D59F810F4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buNone/>
            </a:pPr>
            <a:r>
              <a:rPr lang="fa-IR" dirty="0"/>
              <a:t>راهنمایی: در این اسلاید </a:t>
            </a:r>
            <a:r>
              <a:rPr lang="ar-YE" dirty="0"/>
              <a:t>در مورد نوآورانه بودن ايده، زمينه‌كاري</a:t>
            </a:r>
            <a:r>
              <a:rPr lang="fa-IR" dirty="0"/>
              <a:t>،</a:t>
            </a:r>
            <a:r>
              <a:rPr lang="ar-YE" dirty="0"/>
              <a:t> </a:t>
            </a:r>
            <a:r>
              <a:rPr lang="fa-IR" dirty="0"/>
              <a:t>مهندسی معکوس یا بومی سازی </a:t>
            </a:r>
            <a:r>
              <a:rPr lang="ar-YE" dirty="0"/>
              <a:t>نمونه خارجي</a:t>
            </a:r>
            <a:r>
              <a:rPr lang="fa-IR" dirty="0"/>
              <a:t> </a:t>
            </a:r>
            <a:r>
              <a:rPr lang="ar-YE" dirty="0"/>
              <a:t>آن توضيح دهيد. </a:t>
            </a:r>
            <a:r>
              <a:rPr lang="fa-IR" dirty="0"/>
              <a:t>بطور خلاصه بیان شود که  </a:t>
            </a:r>
            <a:r>
              <a:rPr lang="ar-YE" dirty="0"/>
              <a:t>چه نوآوری در طرح پیشنهادی وجود دارد؟</a:t>
            </a:r>
            <a:endParaRPr lang="fa-IR" dirty="0"/>
          </a:p>
          <a:p>
            <a:endParaRPr lang="fa-IR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5D5A86-547F-4939-A62F-5E0C7FEA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D8C622-BFD0-4789-9B95-E471BDF5B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نوآوری طرح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47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lnSpc>
                <a:spcPct val="200000"/>
              </a:lnSpc>
              <a:spcBef>
                <a:spcPts val="1200"/>
              </a:spcBef>
              <a:spcAft>
                <a:spcPts val="1800"/>
              </a:spcAft>
              <a:buNone/>
            </a:pPr>
            <a:r>
              <a:rPr lang="fa-IR" dirty="0"/>
              <a:t>راهنمایی:  در این اسلاید </a:t>
            </a:r>
            <a:r>
              <a:rPr lang="ar-YE" dirty="0"/>
              <a:t>سوابق پژوهشی</a:t>
            </a:r>
            <a:r>
              <a:rPr lang="fa-IR" dirty="0"/>
              <a:t> و فناورانه</a:t>
            </a:r>
            <a:r>
              <a:rPr lang="ar-YE" dirty="0"/>
              <a:t> مجری و هر یک از همکاران طرح در </a:t>
            </a:r>
            <a:r>
              <a:rPr lang="fa-IR" b="1" dirty="0"/>
              <a:t>رابطه با این </a:t>
            </a:r>
            <a:r>
              <a:rPr lang="ar-YE" b="1" dirty="0"/>
              <a:t>طرح </a:t>
            </a:r>
            <a:r>
              <a:rPr lang="fa-IR" dirty="0"/>
              <a:t>به همراه نتایج بدست آمده بیان شود</a:t>
            </a:r>
            <a:r>
              <a:rPr lang="ar-YE" dirty="0"/>
              <a:t>.</a:t>
            </a:r>
            <a:endParaRPr lang="fa-I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1D35A-0567-43FB-9E5E-52142838C468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>
                <a:effectLst/>
              </a:rPr>
              <a:t>                        پیشینه تحقیقات مجری/همکاران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0448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N_1399" id="{A956144A-ECFA-40D4-B017-680EB4756847}" vid="{3FEE150F-D61E-4F26-A249-DA4C8C07466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ANN_1399</Template>
  <TotalTime>4768</TotalTime>
  <Words>918</Words>
  <Application>Microsoft Office PowerPoint</Application>
  <PresentationFormat>Widescreen</PresentationFormat>
  <Paragraphs>97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B Nazanin</vt:lpstr>
      <vt:lpstr>Calibri</vt:lpstr>
      <vt:lpstr>F_nazanin</vt:lpstr>
      <vt:lpstr>Gill Sans MT</vt:lpstr>
      <vt:lpstr>Lucida Sans Unicode</vt:lpstr>
      <vt:lpstr>Tahoma</vt:lpstr>
      <vt:lpstr>Times New Roman</vt:lpstr>
      <vt:lpstr>Verdana</vt:lpstr>
      <vt:lpstr>Wingdings 2</vt:lpstr>
      <vt:lpstr>Wingdings 3</vt:lpstr>
      <vt:lpstr>Concourse</vt:lpstr>
      <vt:lpstr>PowerPoint Presentation</vt:lpstr>
      <vt:lpstr>قابل توجه مجریان محترم :  1. ضمن تکمیل اطلاعات مربوط به طرح فناورانه خود در قالب این فایل و در اسلایدهای (3-13) به ترتیب قرار داده شده، در صورت نیاز به ارایه اطلاعات تکمیلی(اسلاید های 14 تا 17) آن را نیز اضافه نمایید. 2. اسلایدها بصورت خلاصه باشد ، زمان ارائه حد اکثر 20 دقیقه(10دقیقه ارائه 10 دقیقه پرسش و پاسخ) است. 3. سعی شده راهنمایی لازم  در خصوص  تهیه هراسلاید بیان شود. 4.  خدمات مشاوره ای  در خصوص نگارش طرح های فناورانه و همچنین تهیه فایل ارائه طرح  روزهای چهارشنبه هر هفته در مرکز نو آوری و شتابدهنده معاونت تحقیقات و فناوری  ارائه می شود.  در صورت تمایل جهت هماهنگی و تعیین وقت  با  این مرکز   تماس بگیرید.  تلفن:321222۶۶ ، پست الکترونیک :ica@sums.ac.ir   </vt:lpstr>
      <vt:lpstr>عنوان طرح ( فارسی و انگليسی):     </vt:lpstr>
      <vt:lpstr>مشخصات مجریان و همکاران</vt:lpstr>
      <vt:lpstr>خلاصه روش و نحوه اجراي طرح</vt:lpstr>
      <vt:lpstr>خصوصیات فنی محصول منتج از طرح</vt:lpstr>
      <vt:lpstr>                        ضرورت اجرای طرح ( توجیه علمی، اقتصادی و فنی) </vt:lpstr>
      <vt:lpstr>نوآوری طرح</vt:lpstr>
      <vt:lpstr>                        پیشینه تحقیقات مجری/همکاران</vt:lpstr>
      <vt:lpstr>تحلیل بازار  (تقاضای فعلی و آتی)</vt:lpstr>
      <vt:lpstr>                            تحلیل بازار (رقبای داخلی / خارجی/ وارد کنندگان)</vt:lpstr>
      <vt:lpstr>هزینه‌های اجرای طرح</vt:lpstr>
      <vt:lpstr> برنامه های آتی </vt:lpstr>
      <vt:lpstr>پایان</vt:lpstr>
      <vt:lpstr>پیوست ها </vt:lpstr>
      <vt:lpstr>                        سوابق فعالیت فناورانه مجری و همکاران</vt:lpstr>
      <vt:lpstr>محل تامین هزینه اجرای طرح </vt:lpstr>
      <vt:lpstr>پیش فروش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Neural Networks</dc:title>
  <dc:creator>Hossein P</dc:creator>
  <cp:lastModifiedBy>Admin</cp:lastModifiedBy>
  <cp:revision>427</cp:revision>
  <cp:lastPrinted>1601-01-01T00:00:00Z</cp:lastPrinted>
  <dcterms:created xsi:type="dcterms:W3CDTF">2020-03-25T19:39:52Z</dcterms:created>
  <dcterms:modified xsi:type="dcterms:W3CDTF">2025-08-10T07:08:16Z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